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76" r:id="rId5"/>
    <p:sldId id="298" r:id="rId6"/>
    <p:sldId id="299" r:id="rId7"/>
    <p:sldId id="268" r:id="rId8"/>
    <p:sldId id="296" r:id="rId9"/>
    <p:sldId id="297" r:id="rId10"/>
    <p:sldId id="301" r:id="rId11"/>
    <p:sldId id="273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9F9F9"/>
    <a:srgbClr val="248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2" y="1406021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8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5" y="1915882"/>
            <a:ext cx="3639311" cy="28813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1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7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7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1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4"/>
            <a:ext cx="1828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2" y="1920877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7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6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1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6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3" y="1651000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1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1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1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bg2">
                <a:tint val="80000"/>
                <a:lumMod val="100000"/>
              </a:schemeClr>
            </a:gs>
            <a:gs pos="100000">
              <a:schemeClr val="bg2">
                <a:tint val="10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74750"/>
            <a:ext cx="8755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 правоприменительной практике 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Сибирского управления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</a:t>
            </a:r>
          </a:p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6 месяцев 2019 года»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467544" y="22718"/>
            <a:ext cx="8676456" cy="11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sp>
        <p:nvSpPr>
          <p:cNvPr id="5" name="Заголовок 1"/>
          <p:cNvSpPr>
            <a:spLocks/>
          </p:cNvSpPr>
          <p:nvPr/>
        </p:nvSpPr>
        <p:spPr bwMode="auto">
          <a:xfrm>
            <a:off x="3419872" y="6196358"/>
            <a:ext cx="2333600" cy="643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 июня 2019 год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005064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</a:t>
            </a:r>
          </a:p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аместителя руководителя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Сибирского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Ростехнадзора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Плешивцева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Андрея Александровича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9" y="116429"/>
            <a:ext cx="1152128" cy="13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9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0-tub-ru.yandex.net/i?id=d188a74b78b2cd98eb419a7c3e37eaad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0755"/>
            <a:ext cx="22303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018867"/>
            <a:ext cx="8964488" cy="267765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порядка введения полного и частичного ограничения режима потребления электрической и тепловой энергии, правил ограничения подачи или поставки и отбора газа и правонарушения в части порядка предоставления обеспечения исполнения обязательств по оплате электрической / тепловой энергии и газа, сопряженные с неисполнением обязательств по их оплате. </a:t>
            </a:r>
          </a:p>
        </p:txBody>
      </p:sp>
      <p:pic>
        <p:nvPicPr>
          <p:cNvPr id="10" name="Picture 2" descr="http://www.rsn-msk.ru/files/news/news_151253966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6943"/>
            <a:ext cx="3303911" cy="2767026"/>
          </a:xfrm>
          <a:prstGeom prst="rect">
            <a:avLst/>
          </a:prstGeom>
          <a:solidFill>
            <a:schemeClr val="accent2"/>
          </a:solidFill>
          <a:extLst/>
        </p:spPr>
      </p:pic>
      <p:sp>
        <p:nvSpPr>
          <p:cNvPr id="11" name="Прямоугольник 10"/>
          <p:cNvSpPr/>
          <p:nvPr/>
        </p:nvSpPr>
        <p:spPr>
          <a:xfrm>
            <a:off x="3419872" y="3800107"/>
            <a:ext cx="5193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по ст. 9.22 и 14.61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41879" y="4581128"/>
            <a:ext cx="54928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Сибирским управлением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месяцев  2019 года к административной ответственности в виде штрафа привлечено 106  юридических и должностных лиц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сумму более 5 миллионов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derksenod\Desktop\РАЗНОЕ\по диаграммам\фоны\af507d0c0ab335873ce6fb4db7c89ad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5054240"/>
            <a:ext cx="864095" cy="152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94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fsetan_emblema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17" y="620688"/>
            <a:ext cx="1656184" cy="1870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2277836"/>
            <a:ext cx="5984875" cy="2330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окончен.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1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derksenod\Desktop\РАЗНОЕ\2017г\ПУБЛИЧНЫЕ\Подготовка к публичному меропр - 2\9. Презентация Управления\Для создания презентации\14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8" y="4046209"/>
            <a:ext cx="1962942" cy="11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erksenod\Desktop\РАЗНОЕ\по диаграммам\фоны\управ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869" y="0"/>
            <a:ext cx="3566749" cy="2966405"/>
          </a:xfrm>
          <a:prstGeom prst="rect">
            <a:avLst/>
          </a:prstGeom>
          <a:noFill/>
          <a:effectLst>
            <a:softEdge rad="292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08717" y="0"/>
            <a:ext cx="6300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</a:t>
            </a:r>
            <a:r>
              <a:rPr lang="ru-RU" sz="2400" b="1" u="sng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01 июля 2019 </a:t>
            </a:r>
            <a:r>
              <a:rPr lang="ru-RU" sz="2400" b="1" u="sng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Сибирскому </a:t>
            </a:r>
            <a:r>
              <a:rPr lang="ru-RU" sz="24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управлению </a:t>
            </a:r>
            <a:r>
              <a:rPr lang="ru-RU" sz="24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поднадзорно: </a:t>
            </a:r>
            <a:endParaRPr lang="ru-RU" sz="24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63888" y="1628801"/>
            <a:ext cx="54726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3852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осуществляющих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в области промышленной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10656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опасных производственных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тепловых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электростанций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электросетевых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теплосетевых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313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километров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линий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электропередач;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около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тысяч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котельных;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свыше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километров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тепловых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сетей;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345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капитального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строительства;</a:t>
            </a:r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км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магистральных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трубопроводов.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5840269" y="1027700"/>
            <a:ext cx="412408" cy="757666"/>
          </a:xfrm>
          <a:prstGeom prst="rightArrow">
            <a:avLst>
              <a:gd name="adj1" fmla="val 50000"/>
              <a:gd name="adj2" fmla="val 59314"/>
            </a:avLst>
          </a:prstGeom>
          <a:solidFill>
            <a:schemeClr val="tx1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C:\Users\derksenod\Desktop\РАЗНОЕ\2017г\ПУБЛИЧНЫЕ\Подготовка к публичному меропр - 2\9. Презентация Управления\Для создания презентации\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4" y="2852936"/>
            <a:ext cx="1579721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erksenod\Desktop\РАЗНОЕ\2017г\ПУБЛИЧНЫЕ\Подготовка к публичному меропр - 2\9. Презентация Управления\Для создания презентации\Красивые фото\Алтай, котло\DJI_0658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09601"/>
            <a:ext cx="1811696" cy="13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erksenod\Desktop\РАЗНОЕ\2017г\ПУБЛИЧНЫЕ\Подготовка к публичному меропр - 2\9. Презентация Управления\Для создания презентации\48628190b0d050e5a03002dba374527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97152"/>
            <a:ext cx="1884040" cy="125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erksenod\Desktop\РАЗНОЕ\2017г\ПУБЛИЧНЫЕ\Подготовка к публичному меропр - 2\9. Презентация Управления\Для создания презентации\Красивые фото\Омск, котло\Главный корпус и дымовые трубы СП КР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5" y="5394513"/>
            <a:ext cx="1968901" cy="131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00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derksenod\Desktop\по диаграммам\фоны\Fashion-Puzzle-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208" y="-1"/>
            <a:ext cx="1897496" cy="25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506749"/>
              </p:ext>
            </p:extLst>
          </p:nvPr>
        </p:nvGraphicFramePr>
        <p:xfrm>
          <a:off x="1115616" y="1124744"/>
          <a:ext cx="7200800" cy="4824536"/>
        </p:xfrm>
        <a:graphic>
          <a:graphicData uri="http://schemas.openxmlformats.org/drawingml/2006/table">
            <a:tbl>
              <a:tblPr/>
              <a:tblGrid>
                <a:gridCol w="564048"/>
                <a:gridCol w="5319664"/>
                <a:gridCol w="1317088"/>
              </a:tblGrid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Общее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количество проверок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5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на предприятиях угольной отрасли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0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Количество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выявленных нарушений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5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на предприятиях угольной отрасли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Количество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административных наказаний, в том числе: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3.1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административный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штраф, кол-во наложенных штрафов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5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на предприятиях угольной отрасли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0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сумма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наложенных штрафов (тыс. руб.)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198 643,5</a:t>
                      </a:r>
                      <a:endParaRPr lang="ru-RU" sz="1500" b="1" i="0" u="none" strike="noStrike" kern="1200" baseline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сумма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взысканных штрафов (тыс. руб.)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131 036,4</a:t>
                      </a:r>
                      <a:endParaRPr lang="ru-RU" sz="1500" b="1" i="0" u="none" strike="noStrike" kern="1200" baseline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административное 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приостановление деятельности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5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на предприятиях угольной отрасли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65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дисквалификация</a:t>
                      </a:r>
                      <a:endParaRPr lang="ru-RU" sz="1500" b="1" i="0" u="none" strike="noStrike" baseline="0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5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5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на предприятиях угольной отрасли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3.6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предупреждение</a:t>
                      </a:r>
                      <a:endParaRPr lang="ru-RU" sz="1500" b="1" i="0" u="none" strike="noStrike" baseline="0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54547"/>
              </p:ext>
            </p:extLst>
          </p:nvPr>
        </p:nvGraphicFramePr>
        <p:xfrm>
          <a:off x="1115616" y="116632"/>
          <a:ext cx="7200800" cy="931738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313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Основные показатели</a:t>
                      </a:r>
                    </a:p>
                  </a:txBody>
                  <a:tcPr marL="8669" marR="8669" marT="86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82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надзорной деятельности Сибирского управления 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Ростехнадзора за 6 месяцев 2019 г.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34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derksenod\Desktop\по диаграммам\фоны\Fashion-Puzzle-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208" y="-1"/>
            <a:ext cx="1249424" cy="168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340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показателях работы надзоров </a:t>
            </a:r>
            <a:endParaRPr lang="ru-RU" sz="2000" b="1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Сибирского 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</a:t>
            </a:r>
          </a:p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6 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2019 г.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219394"/>
              </p:ext>
            </p:extLst>
          </p:nvPr>
        </p:nvGraphicFramePr>
        <p:xfrm>
          <a:off x="1" y="1019070"/>
          <a:ext cx="9144001" cy="5697489"/>
        </p:xfrm>
        <a:graphic>
          <a:graphicData uri="http://schemas.openxmlformats.org/drawingml/2006/table">
            <a:tbl>
              <a:tblPr/>
              <a:tblGrid>
                <a:gridCol w="484693"/>
                <a:gridCol w="2090178"/>
                <a:gridCol w="1045089"/>
                <a:gridCol w="746492"/>
                <a:gridCol w="1045089"/>
                <a:gridCol w="1119738"/>
                <a:gridCol w="1119738"/>
                <a:gridCol w="671843"/>
                <a:gridCol w="821141"/>
              </a:tblGrid>
              <a:tr h="3698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№№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Вид надзора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Сумма  штрафов, </a:t>
                      </a:r>
                      <a:endParaRPr lang="ru-RU" sz="1200" b="1" i="0" u="none" strike="noStrike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200" b="1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руб.</a:t>
                      </a:r>
                      <a:endParaRPr lang="ru-RU" sz="12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инспекторов (факт)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проверок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выявленных нарушений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административ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ных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штрафов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административ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ных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приостановок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наложенных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взысканных 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Уголь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107425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73862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Маркшейдерский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контроль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Руда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Взрывчатые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материалы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Магистральный  </a:t>
                      </a: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трубопроводный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транспорт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1535,4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935,1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Газ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10917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Транспортирование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ОВ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537,5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Металлургия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Подъемные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сооружения (+ </a:t>
                      </a:r>
                      <a:endParaRPr lang="ru-RU" sz="1200" b="0" i="0" u="none" strike="noStrike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ТРЭП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Нефтехимия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Нефтегазодобыча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Химия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ОПК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Котлонадзор 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Растительное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сырье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Энергонадзор</a:t>
                      </a:r>
                      <a:endParaRPr lang="ru-RU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Гидротехнические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сооружения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2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Строительный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надзор (+ </a:t>
                      </a:r>
                      <a:endParaRPr lang="ru-RU" sz="1200" b="0" i="0" u="none" strike="noStrike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Надзор </a:t>
                      </a:r>
                      <a:r>
                        <a:rPr lang="ru-RU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за СРО)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4095" marR="4095" marT="4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199243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131037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24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463616"/>
              </p:ext>
            </p:extLst>
          </p:nvPr>
        </p:nvGraphicFramePr>
        <p:xfrm>
          <a:off x="360024" y="379169"/>
          <a:ext cx="8572823" cy="2758612"/>
        </p:xfrm>
        <a:graphic>
          <a:graphicData uri="http://schemas.openxmlformats.org/drawingml/2006/table">
            <a:tbl>
              <a:tblPr/>
              <a:tblGrid>
                <a:gridCol w="2119123"/>
                <a:gridCol w="660507"/>
                <a:gridCol w="660507"/>
                <a:gridCol w="660507"/>
                <a:gridCol w="660507"/>
                <a:gridCol w="660507"/>
                <a:gridCol w="660507"/>
                <a:gridCol w="756830"/>
                <a:gridCol w="866914"/>
                <a:gridCol w="866914"/>
              </a:tblGrid>
              <a:tr h="42040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Вид надзора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Количество аварий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Количество пострадавших в авариях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±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2019/2018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г. 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±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Общ.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См.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Общ.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См.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Общ.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См.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Всего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по управлению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Уголь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Подъем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сооружения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Энергонадзор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 Котлонадзор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362193" y="0"/>
            <a:ext cx="236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А в а р и й н о с т ь</a:t>
            </a:r>
            <a:endParaRPr lang="ru-RU" sz="200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3715" y="3084929"/>
            <a:ext cx="2196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 р а в м а т и з м</a:t>
            </a:r>
            <a:endParaRPr lang="ru-RU" sz="2000" dirty="0">
              <a:solidFill>
                <a:srgbClr val="002060"/>
              </a:solidFill>
              <a:latin typeface="Arial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5329"/>
              </p:ext>
            </p:extLst>
          </p:nvPr>
        </p:nvGraphicFramePr>
        <p:xfrm>
          <a:off x="391667" y="3454884"/>
          <a:ext cx="8572820" cy="32243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86910"/>
                <a:gridCol w="930985"/>
                <a:gridCol w="930985"/>
                <a:gridCol w="930985"/>
                <a:gridCol w="930985"/>
                <a:gridCol w="930985"/>
                <a:gridCol w="930985"/>
              </a:tblGrid>
              <a:tr h="401508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Вид надзора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Количество пострадавших всего (см. случаи + аварии) чел.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± </a:t>
                      </a:r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2018/2019 </a:t>
                      </a:r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гг. 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6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2019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2018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6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Общ.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См.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Общ.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См.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Общ.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См.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43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Всего по управлению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7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7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7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7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  <a:endParaRPr lang="ru-RU" sz="17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7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AC97">
                        <a:lumMod val="20000"/>
                        <a:lumOff val="80000"/>
                      </a:srgbClr>
                    </a:solidFill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Уголь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Руда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Химия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Металлургия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Подъем. сооружения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Котлонадзор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Энергонадзор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4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rtl="0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ОПК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46" marR="8346" marT="8346" marB="0" anchor="ctr">
                    <a:lnL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07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Аварии, допущенные на объектах поднадзорных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Сибирскому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управлению Ростехнадзора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0110" y="1268760"/>
            <a:ext cx="6654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8764" y="2777363"/>
            <a:ext cx="6654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0109" y="4365104"/>
            <a:ext cx="6654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1271" y="1270746"/>
            <a:ext cx="7909202" cy="13542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февраля 2019 г. в ООО «Обогатительная фабрика «Коксовая»                           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Прокопьевск)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 возгорание галереи ленточного конвейера 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последующим переходом открытого огня на другую галерею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ленточного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конвейера.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воздействия высоких температур галереи ленточных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конвейеров деформировались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разрушились. П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острадавших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8174" y="2777363"/>
            <a:ext cx="7909202" cy="13542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01 марта 2019 г. в ООО «</a:t>
            </a:r>
            <a:r>
              <a:rPr lang="ru-RU" b="1" dirty="0" err="1">
                <a:solidFill>
                  <a:srgbClr val="FF0000"/>
                </a:solidFill>
                <a:latin typeface="Times New Roman"/>
                <a:ea typeface="Times New Roman"/>
              </a:rPr>
              <a:t>Сибсвязьстрой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» 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ru-RU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г. Омск)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при выгрузке груза из кузова автомобиля при помощи крана-манипулятора произошло разрушение узла крепления опорно-поворотного устройства крана, отрыв стрелы и падение ее на строительную площадку, машинист крана получил тяжелые травмы. 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1271" y="4365104"/>
            <a:ext cx="7909202" cy="13542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июня 2019 г. (передано 02.07.2019 г.) в АО «ТГК-11»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Омск)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структурном подразделении «ТЭЦ-4» при обходе оборудования котельного цеха площадки котельного мазутного топлива был обнаружен выход мазута из под тепловой изоляции мазутного бака в зону защитного оборудования. Количество розлива мазута составило около 18 т. П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острадавших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нет.</a:t>
            </a:r>
          </a:p>
        </p:txBody>
      </p:sp>
    </p:spTree>
    <p:extLst>
      <p:ext uri="{BB962C8B-B14F-4D97-AF65-F5344CB8AC3E}">
        <p14:creationId xmlns:p14="http://schemas.microsoft.com/office/powerpoint/2010/main" val="206571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65042" y="159565"/>
            <a:ext cx="8741433" cy="610363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аварий: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63009" y="769928"/>
            <a:ext cx="81824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производства работ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проектной документации,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прошла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необходимые согласования и получила экспертные оценки, а также утверждена первыми руководителями предприятий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должный уровень производственного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8" descr="https://static.tildacdn.com/tild6462-3837-4132-a538-333137393734/checkmarkbl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18" y="891537"/>
            <a:ext cx="409293" cy="30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static.tildacdn.com/tild6462-3837-4132-a538-333137393734/checkmarkbl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17" y="1772818"/>
            <a:ext cx="409293" cy="30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s://static.tildacdn.com/tild6462-3837-4132-a538-333137393734/checkmarkbl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16" y="3933058"/>
            <a:ext cx="409293" cy="30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9789" y="5157193"/>
            <a:ext cx="8164211" cy="1200329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matte"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допускаемые при производстве работ, которые приводят в итоге к авариям и несчастным случаям, характерны для большинства предприятий.</a:t>
            </a:r>
          </a:p>
        </p:txBody>
      </p:sp>
      <p:pic>
        <p:nvPicPr>
          <p:cNvPr id="14" name="Picture 2" descr="http://pngimg.com/uploads/exclamation_mark/exclamation_mark_PNG3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357" y="5157194"/>
            <a:ext cx="1149167" cy="998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98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0-tub-ru.yandex.net/i?id=d188a74b78b2cd98eb419a7c3e37eaad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0755"/>
            <a:ext cx="22303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018867"/>
            <a:ext cx="8964488" cy="267765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нарушение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собственниками или иными законными владельцами тепловых электростанций, производящих электрическую и (или) тепловую энергию для потребителей, и котельных, производящих тепловую энергию для потребителей, их должностными лицами нормативов запасов топлива, порядка создания и использования тепловыми электростанциями и котельными запасов топлива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http://www.rsn-msk.ru/files/news/news_151253966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3303911" cy="2767026"/>
          </a:xfrm>
          <a:prstGeom prst="rect">
            <a:avLst/>
          </a:prstGeom>
          <a:solidFill>
            <a:schemeClr val="accent2"/>
          </a:solidFill>
          <a:extLst/>
        </p:spPr>
      </p:pic>
      <p:sp>
        <p:nvSpPr>
          <p:cNvPr id="11" name="Прямоугольник 10"/>
          <p:cNvSpPr/>
          <p:nvPr/>
        </p:nvSpPr>
        <p:spPr>
          <a:xfrm>
            <a:off x="3746167" y="3869365"/>
            <a:ext cx="51930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по ст. 9.17: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должностных лиц в размере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до 50 тыс. руб.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дисквалификацию на срок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мес.             до 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2731" y="5261194"/>
            <a:ext cx="5086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в размере стоимости предмета административного правонарушения на момент окончания или пресечения административного правонарушения. </a:t>
            </a:r>
          </a:p>
        </p:txBody>
      </p:sp>
      <p:pic>
        <p:nvPicPr>
          <p:cNvPr id="13" name="Picture 2" descr="C:\Users\derksenod\Desktop\РАЗНОЕ\по диаграммам\фоны\af507d0c0ab335873ce6fb4db7c89ad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081" y="4005064"/>
            <a:ext cx="1632164" cy="27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52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3542" y="1085565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Сибирском управлении Ростехнадзора постоянно ведется работа по выявлению и пресечению выдачи заключений экспертиз промышленной безопасности, с нарушениями требований федерального законодательства в области промышленной безопасности. </a:t>
            </a:r>
          </a:p>
        </p:txBody>
      </p:sp>
      <p:pic>
        <p:nvPicPr>
          <p:cNvPr id="3" name="Picture 2" descr="C:\Users\derksenod\Desktop\РАЗНОЕ\по диаграммам\фоны\af507d0c0ab335873ce6fb4db7c89ad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59" y="1196752"/>
            <a:ext cx="187220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/>
          </p:cNvSpPr>
          <p:nvPr/>
        </p:nvSpPr>
        <p:spPr bwMode="auto">
          <a:xfrm>
            <a:off x="588334" y="116632"/>
            <a:ext cx="823213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управление Федеральной службы </a:t>
            </a: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надзору</a:t>
            </a:r>
          </a:p>
        </p:txBody>
      </p:sp>
      <p:pic>
        <p:nvPicPr>
          <p:cNvPr id="5" name="Picture 19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425"/>
            <a:ext cx="945095" cy="106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053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1204</Words>
  <Application>Microsoft Office PowerPoint</Application>
  <PresentationFormat>Экран (4:3)</PresentationFormat>
  <Paragraphs>451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Tradeshow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Дерксен Ольга Дмитриевна</dc:creator>
  <cp:lastModifiedBy>Дерксен Ольга Дмитриевна</cp:lastModifiedBy>
  <cp:revision>92</cp:revision>
  <cp:lastPrinted>2019-08-28T08:45:58Z</cp:lastPrinted>
  <dcterms:created xsi:type="dcterms:W3CDTF">2018-08-28T01:49:55Z</dcterms:created>
  <dcterms:modified xsi:type="dcterms:W3CDTF">2019-08-28T12:54:52Z</dcterms:modified>
</cp:coreProperties>
</file>